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4" r:id="rId2"/>
    <p:sldId id="257" r:id="rId3"/>
    <p:sldId id="256" r:id="rId4"/>
    <p:sldId id="258" r:id="rId5"/>
    <p:sldId id="259" r:id="rId6"/>
    <p:sldId id="263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7" autoAdjust="0"/>
    <p:restoredTop sz="94660"/>
  </p:normalViewPr>
  <p:slideViewPr>
    <p:cSldViewPr snapToGrid="0" showGuides="1">
      <p:cViewPr varScale="1">
        <p:scale>
          <a:sx n="51" d="100"/>
          <a:sy n="51" d="100"/>
        </p:scale>
        <p:origin x="1358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8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6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95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4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62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08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6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66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28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0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t="-3000" r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29417-18B0-4D65-A808-2ADEE0B32FE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3A9BC-13C8-4491-9CDC-0AB416047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867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815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98EFFCE9-FCDC-433B-AC1A-E5DED3D6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6" name="กลุ่ม 5">
            <a:extLst>
              <a:ext uri="{FF2B5EF4-FFF2-40B4-BE49-F238E27FC236}">
                <a16:creationId xmlns:a16="http://schemas.microsoft.com/office/drawing/2014/main" id="{C78DDBB2-9BC6-41DD-B6DF-91B5CECE23C2}"/>
              </a:ext>
            </a:extLst>
          </p:cNvPr>
          <p:cNvGrpSpPr/>
          <p:nvPr/>
        </p:nvGrpSpPr>
        <p:grpSpPr>
          <a:xfrm>
            <a:off x="1312386" y="253034"/>
            <a:ext cx="6519228" cy="1567798"/>
            <a:chOff x="1323975" y="244721"/>
            <a:chExt cx="6519228" cy="1567798"/>
          </a:xfrm>
        </p:grpSpPr>
        <p:pic>
          <p:nvPicPr>
            <p:cNvPr id="7" name="รูปภาพ 6">
              <a:extLst>
                <a:ext uri="{FF2B5EF4-FFF2-40B4-BE49-F238E27FC236}">
                  <a16:creationId xmlns:a16="http://schemas.microsoft.com/office/drawing/2014/main" id="{8C3EBBB5-CB9C-445C-A03C-B36A462D2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4872024" y="254246"/>
              <a:ext cx="1895285" cy="573034"/>
            </a:xfrm>
            <a:prstGeom prst="rect">
              <a:avLst/>
            </a:prstGeom>
          </p:spPr>
        </p:pic>
        <p:pic>
          <p:nvPicPr>
            <p:cNvPr id="8" name="รูปภาพ 7">
              <a:extLst>
                <a:ext uri="{FF2B5EF4-FFF2-40B4-BE49-F238E27FC236}">
                  <a16:creationId xmlns:a16="http://schemas.microsoft.com/office/drawing/2014/main" id="{DC8C07B8-23DB-469D-A297-357322800D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2095689" y="244721"/>
              <a:ext cx="1895285" cy="573034"/>
            </a:xfrm>
            <a:prstGeom prst="rect">
              <a:avLst/>
            </a:prstGeom>
          </p:spPr>
        </p:pic>
        <p:pic>
          <p:nvPicPr>
            <p:cNvPr id="9" name="รูปภาพ 8">
              <a:extLst>
                <a:ext uri="{FF2B5EF4-FFF2-40B4-BE49-F238E27FC236}">
                  <a16:creationId xmlns:a16="http://schemas.microsoft.com/office/drawing/2014/main" id="{10C49A83-3641-4C13-B1E6-A791FD66D8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243" b="21560"/>
            <a:stretch/>
          </p:blipFill>
          <p:spPr>
            <a:xfrm>
              <a:off x="1323975" y="445985"/>
              <a:ext cx="6519228" cy="1357009"/>
            </a:xfrm>
            <a:prstGeom prst="rect">
              <a:avLst/>
            </a:prstGeom>
          </p:spPr>
        </p:pic>
        <p:sp>
          <p:nvSpPr>
            <p:cNvPr id="10" name="สี่เหลี่ยมผืนผ้า 9">
              <a:extLst>
                <a:ext uri="{FF2B5EF4-FFF2-40B4-BE49-F238E27FC236}">
                  <a16:creationId xmlns:a16="http://schemas.microsoft.com/office/drawing/2014/main" id="{D4FBCCB9-95BF-4365-9311-AABF245B7F5D}"/>
                </a:ext>
              </a:extLst>
            </p:cNvPr>
            <p:cNvSpPr/>
            <p:nvPr/>
          </p:nvSpPr>
          <p:spPr>
            <a:xfrm>
              <a:off x="3153184" y="704523"/>
              <a:ext cx="2837636" cy="110799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th-TH" sz="6600" b="1" dirty="0">
                  <a:ln w="19050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หัวข้อเรื่อง</a:t>
              </a:r>
              <a:endParaRPr lang="th-TH" sz="6600" b="1" cap="none" spc="0" dirty="0">
                <a:ln w="1905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</p:grpSp>
      <p:grpSp>
        <p:nvGrpSpPr>
          <p:cNvPr id="11" name="กลุ่ม 10">
            <a:extLst>
              <a:ext uri="{FF2B5EF4-FFF2-40B4-BE49-F238E27FC236}">
                <a16:creationId xmlns:a16="http://schemas.microsoft.com/office/drawing/2014/main" id="{165E6FEB-1E24-47D6-B7C4-552DA94FCD42}"/>
              </a:ext>
            </a:extLst>
          </p:cNvPr>
          <p:cNvGrpSpPr/>
          <p:nvPr/>
        </p:nvGrpSpPr>
        <p:grpSpPr>
          <a:xfrm>
            <a:off x="34945" y="1875200"/>
            <a:ext cx="9134066" cy="4728556"/>
            <a:chOff x="34945" y="1659068"/>
            <a:chExt cx="9134066" cy="4728556"/>
          </a:xfrm>
        </p:grpSpPr>
        <p:grpSp>
          <p:nvGrpSpPr>
            <p:cNvPr id="12" name="กลุ่ม 11">
              <a:extLst>
                <a:ext uri="{FF2B5EF4-FFF2-40B4-BE49-F238E27FC236}">
                  <a16:creationId xmlns:a16="http://schemas.microsoft.com/office/drawing/2014/main" id="{8B7286AC-4A69-4468-AD1F-692FA61D965F}"/>
                </a:ext>
              </a:extLst>
            </p:cNvPr>
            <p:cNvGrpSpPr/>
            <p:nvPr/>
          </p:nvGrpSpPr>
          <p:grpSpPr>
            <a:xfrm>
              <a:off x="34945" y="1659068"/>
              <a:ext cx="9134066" cy="4728556"/>
              <a:chOff x="57739" y="1657856"/>
              <a:chExt cx="9134066" cy="4728556"/>
            </a:xfrm>
          </p:grpSpPr>
          <p:pic>
            <p:nvPicPr>
              <p:cNvPr id="15" name="รูปภาพ 14">
                <a:extLst>
                  <a:ext uri="{FF2B5EF4-FFF2-40B4-BE49-F238E27FC236}">
                    <a16:creationId xmlns:a16="http://schemas.microsoft.com/office/drawing/2014/main" id="{23E0B39E-FB95-458D-B81E-B8406C6EE1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164"/>
              <a:stretch/>
            </p:blipFill>
            <p:spPr>
              <a:xfrm>
                <a:off x="57739" y="1742397"/>
                <a:ext cx="1806875" cy="4644015"/>
              </a:xfrm>
              <a:prstGeom prst="rect">
                <a:avLst/>
              </a:prstGeom>
            </p:spPr>
          </p:pic>
          <p:pic>
            <p:nvPicPr>
              <p:cNvPr id="16" name="รูปภาพ 15">
                <a:extLst>
                  <a:ext uri="{FF2B5EF4-FFF2-40B4-BE49-F238E27FC236}">
                    <a16:creationId xmlns:a16="http://schemas.microsoft.com/office/drawing/2014/main" id="{2EDEB25C-2C5A-49DB-9652-E4D2AE8D86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973"/>
              <a:stretch/>
            </p:blipFill>
            <p:spPr>
              <a:xfrm>
                <a:off x="6943773" y="1812610"/>
                <a:ext cx="2248032" cy="4572085"/>
              </a:xfrm>
              <a:prstGeom prst="rect">
                <a:avLst/>
              </a:prstGeom>
            </p:spPr>
          </p:pic>
          <p:pic>
            <p:nvPicPr>
              <p:cNvPr id="17" name="รูปภาพ 16">
                <a:extLst>
                  <a:ext uri="{FF2B5EF4-FFF2-40B4-BE49-F238E27FC236}">
                    <a16:creationId xmlns:a16="http://schemas.microsoft.com/office/drawing/2014/main" id="{6EBE1C66-0197-49DB-8675-AA304A0CF04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" b="6677"/>
              <a:stretch/>
            </p:blipFill>
            <p:spPr>
              <a:xfrm>
                <a:off x="762779" y="1657856"/>
                <a:ext cx="7599391" cy="4728008"/>
              </a:xfrm>
              <a:prstGeom prst="rect">
                <a:avLst/>
              </a:prstGeom>
            </p:spPr>
          </p:pic>
        </p:grpSp>
        <p:sp>
          <p:nvSpPr>
            <p:cNvPr id="13" name="กล่องข้อความ 12">
              <a:extLst>
                <a:ext uri="{FF2B5EF4-FFF2-40B4-BE49-F238E27FC236}">
                  <a16:creationId xmlns:a16="http://schemas.microsoft.com/office/drawing/2014/main" id="{7687818B-9845-4243-ACA3-0CAEC93CE07A}"/>
                </a:ext>
              </a:extLst>
            </p:cNvPr>
            <p:cNvSpPr txBox="1"/>
            <p:nvPr/>
          </p:nvSpPr>
          <p:spPr>
            <a:xfrm>
              <a:off x="3271352" y="2366309"/>
              <a:ext cx="459351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48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8.1 คำสั่ง </a:t>
              </a:r>
              <a:r>
                <a:rPr lang="en-US" sz="4800" b="1" i="0" u="none" strike="noStrike" baseline="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While loop</a:t>
              </a:r>
              <a:r>
                <a:rPr lang="th-TH" sz="48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endParaRPr lang="en-US" sz="4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sp>
          <p:nvSpPr>
            <p:cNvPr id="14" name="กล่องข้อความ 13">
              <a:extLst>
                <a:ext uri="{FF2B5EF4-FFF2-40B4-BE49-F238E27FC236}">
                  <a16:creationId xmlns:a16="http://schemas.microsoft.com/office/drawing/2014/main" id="{43448905-C27E-498D-B916-FBC0A28A6DC5}"/>
                </a:ext>
              </a:extLst>
            </p:cNvPr>
            <p:cNvSpPr txBox="1"/>
            <p:nvPr/>
          </p:nvSpPr>
          <p:spPr>
            <a:xfrm>
              <a:off x="3279665" y="3611958"/>
              <a:ext cx="4593514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4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8.2 ตัวอย่างโปรแกรม</a:t>
              </a:r>
              <a:endParaRPr lang="en-US" sz="4400" b="1" dirty="0">
                <a:solidFill>
                  <a:schemeClr val="bg1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830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98EFFCE9-FCDC-433B-AC1A-E5DED3D6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C12ED98D-3D35-49A5-9B2A-75C64F3EFF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3249" b="68089"/>
          <a:stretch/>
        </p:blipFill>
        <p:spPr>
          <a:xfrm>
            <a:off x="828129" y="412864"/>
            <a:ext cx="7504652" cy="920636"/>
          </a:xfrm>
          <a:prstGeom prst="rect">
            <a:avLst/>
          </a:prstGeom>
        </p:spPr>
      </p:pic>
      <p:grpSp>
        <p:nvGrpSpPr>
          <p:cNvPr id="17" name="กลุ่ม 16">
            <a:extLst>
              <a:ext uri="{FF2B5EF4-FFF2-40B4-BE49-F238E27FC236}">
                <a16:creationId xmlns:a16="http://schemas.microsoft.com/office/drawing/2014/main" id="{2D85B6FF-6A5B-4BD7-A6C4-E1BB36CAF708}"/>
              </a:ext>
            </a:extLst>
          </p:cNvPr>
          <p:cNvGrpSpPr/>
          <p:nvPr/>
        </p:nvGrpSpPr>
        <p:grpSpPr>
          <a:xfrm>
            <a:off x="954710" y="1351687"/>
            <a:ext cx="7436259" cy="2012464"/>
            <a:chOff x="954710" y="1318435"/>
            <a:chExt cx="7436259" cy="2012464"/>
          </a:xfrm>
        </p:grpSpPr>
        <p:sp>
          <p:nvSpPr>
            <p:cNvPr id="7" name="กล่องข้อความ 6">
              <a:extLst>
                <a:ext uri="{FF2B5EF4-FFF2-40B4-BE49-F238E27FC236}">
                  <a16:creationId xmlns:a16="http://schemas.microsoft.com/office/drawing/2014/main" id="{3555813C-0696-4538-A346-64F88D1B26EC}"/>
                </a:ext>
              </a:extLst>
            </p:cNvPr>
            <p:cNvSpPr txBox="1"/>
            <p:nvPr/>
          </p:nvSpPr>
          <p:spPr>
            <a:xfrm>
              <a:off x="954710" y="1318435"/>
              <a:ext cx="7436259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b="1" dirty="0">
                  <a:solidFill>
                    <a:srgbClr val="0070C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  โครงสร้าง </a:t>
              </a:r>
              <a:r>
                <a:rPr lang="en-US" sz="2400" b="1" dirty="0">
                  <a:solidFill>
                    <a:srgbClr val="0070C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While loop </a:t>
              </a:r>
              <a:r>
                <a:rPr lang="th-TH" sz="2400" b="1" dirty="0">
                  <a:solidFill>
                    <a:srgbClr val="0070C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เป็นโครงสร้างแบบง่ายที่สุดที่สามารถนำมาใช้เขียนโปรแกรมเพื่อวนทำคำสั่ง(หรือกลุ่มของคำสั่ง) ซ้ำหลาย ๆ รอบ รูปแบบ การใช้งาน </a:t>
              </a:r>
              <a:r>
                <a:rPr lang="en-US" sz="2400" b="1" dirty="0">
                  <a:solidFill>
                    <a:srgbClr val="0070C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While loop </a:t>
              </a:r>
              <a:r>
                <a:rPr lang="th-TH" sz="2400" b="1" dirty="0">
                  <a:solidFill>
                    <a:srgbClr val="0070C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เป็นดังนี้</a:t>
              </a:r>
              <a:endParaRPr lang="en-US" sz="2400" b="1" dirty="0">
                <a:solidFill>
                  <a:srgbClr val="0070C0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grpSp>
          <p:nvGrpSpPr>
            <p:cNvPr id="10" name="กลุ่ม 9">
              <a:extLst>
                <a:ext uri="{FF2B5EF4-FFF2-40B4-BE49-F238E27FC236}">
                  <a16:creationId xmlns:a16="http://schemas.microsoft.com/office/drawing/2014/main" id="{4A7139F0-8203-4D0A-BED3-F6A267166D5E}"/>
                </a:ext>
              </a:extLst>
            </p:cNvPr>
            <p:cNvGrpSpPr/>
            <p:nvPr/>
          </p:nvGrpSpPr>
          <p:grpSpPr>
            <a:xfrm>
              <a:off x="1516965" y="2415059"/>
              <a:ext cx="6114119" cy="915840"/>
              <a:chOff x="1102260" y="2882900"/>
              <a:chExt cx="5927189" cy="781530"/>
            </a:xfrm>
          </p:grpSpPr>
          <p:sp>
            <p:nvSpPr>
              <p:cNvPr id="9" name="สี่เหลี่ยมผืนผ้า: มุมมน 8">
                <a:extLst>
                  <a:ext uri="{FF2B5EF4-FFF2-40B4-BE49-F238E27FC236}">
                    <a16:creationId xmlns:a16="http://schemas.microsoft.com/office/drawing/2014/main" id="{360BC4AD-84CC-49EE-8E89-A853E2AF515A}"/>
                  </a:ext>
                </a:extLst>
              </p:cNvPr>
              <p:cNvSpPr/>
              <p:nvPr/>
            </p:nvSpPr>
            <p:spPr>
              <a:xfrm>
                <a:off x="1174750" y="3001474"/>
                <a:ext cx="5803900" cy="573576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" name="รูปภาพ 7">
                <a:extLst>
                  <a:ext uri="{FF2B5EF4-FFF2-40B4-BE49-F238E27FC236}">
                    <a16:creationId xmlns:a16="http://schemas.microsoft.com/office/drawing/2014/main" id="{2914136E-6ACC-4C58-8F1A-8ED202D3EB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-431" t="38225" r="-14" b="52423"/>
              <a:stretch/>
            </p:blipFill>
            <p:spPr>
              <a:xfrm>
                <a:off x="1102260" y="2882900"/>
                <a:ext cx="5927189" cy="781530"/>
              </a:xfrm>
              <a:prstGeom prst="rect">
                <a:avLst/>
              </a:prstGeom>
            </p:spPr>
          </p:pic>
        </p:grpSp>
      </p:grpSp>
      <p:grpSp>
        <p:nvGrpSpPr>
          <p:cNvPr id="18" name="กลุ่ม 17">
            <a:extLst>
              <a:ext uri="{FF2B5EF4-FFF2-40B4-BE49-F238E27FC236}">
                <a16:creationId xmlns:a16="http://schemas.microsoft.com/office/drawing/2014/main" id="{B67CD2CE-96DF-4176-8718-F26CB518F334}"/>
              </a:ext>
            </a:extLst>
          </p:cNvPr>
          <p:cNvGrpSpPr/>
          <p:nvPr/>
        </p:nvGrpSpPr>
        <p:grpSpPr>
          <a:xfrm>
            <a:off x="1023101" y="3513845"/>
            <a:ext cx="7276427" cy="2853704"/>
            <a:chOff x="1023101" y="3522158"/>
            <a:chExt cx="7276427" cy="2853704"/>
          </a:xfrm>
        </p:grpSpPr>
        <p:sp>
          <p:nvSpPr>
            <p:cNvPr id="12" name="กล่องข้อความ 11">
              <a:extLst>
                <a:ext uri="{FF2B5EF4-FFF2-40B4-BE49-F238E27FC236}">
                  <a16:creationId xmlns:a16="http://schemas.microsoft.com/office/drawing/2014/main" id="{D1D3FFC8-BC32-4C61-82ED-10EE7223C0E6}"/>
                </a:ext>
              </a:extLst>
            </p:cNvPr>
            <p:cNvSpPr txBox="1"/>
            <p:nvPr/>
          </p:nvSpPr>
          <p:spPr>
            <a:xfrm>
              <a:off x="1023101" y="3522158"/>
              <a:ext cx="7276427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b="1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เช่นเดียวกับโครงสร้าง </a:t>
              </a:r>
              <a:r>
                <a:rPr lang="en-US" sz="2400" b="1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if </a:t>
              </a:r>
              <a:r>
                <a:rPr lang="th-TH" sz="2400" b="1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เราสามารถกำหนดการวนซ้ำให้กับกลุ่มของคำสั่งได้โดยใช้วงเล็บปีกกา ({...})</a:t>
              </a:r>
              <a:endParaRPr lang="en-US" sz="2400" b="1" dirty="0">
                <a:solidFill>
                  <a:srgbClr val="7030A0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grpSp>
          <p:nvGrpSpPr>
            <p:cNvPr id="15" name="กลุ่ม 14">
              <a:extLst>
                <a:ext uri="{FF2B5EF4-FFF2-40B4-BE49-F238E27FC236}">
                  <a16:creationId xmlns:a16="http://schemas.microsoft.com/office/drawing/2014/main" id="{AF02B8ED-2F2B-4FEB-BF34-60F09EA9A7EE}"/>
                </a:ext>
              </a:extLst>
            </p:cNvPr>
            <p:cNvGrpSpPr/>
            <p:nvPr/>
          </p:nvGrpSpPr>
          <p:grpSpPr>
            <a:xfrm>
              <a:off x="1271847" y="4354076"/>
              <a:ext cx="6506697" cy="2021786"/>
              <a:chOff x="1271847" y="4221072"/>
              <a:chExt cx="6506697" cy="2021786"/>
            </a:xfrm>
          </p:grpSpPr>
          <p:sp>
            <p:nvSpPr>
              <p:cNvPr id="14" name="สี่เหลี่ยมผืนผ้า: มุมมน 13">
                <a:extLst>
                  <a:ext uri="{FF2B5EF4-FFF2-40B4-BE49-F238E27FC236}">
                    <a16:creationId xmlns:a16="http://schemas.microsoft.com/office/drawing/2014/main" id="{5A7190BE-9C3A-46A0-B0EC-B0ED3E444432}"/>
                  </a:ext>
                </a:extLst>
              </p:cNvPr>
              <p:cNvSpPr/>
              <p:nvPr/>
            </p:nvSpPr>
            <p:spPr>
              <a:xfrm>
                <a:off x="1321725" y="4289367"/>
                <a:ext cx="6400799" cy="187036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รูปภาพ 12">
                <a:extLst>
                  <a:ext uri="{FF2B5EF4-FFF2-40B4-BE49-F238E27FC236}">
                    <a16:creationId xmlns:a16="http://schemas.microsoft.com/office/drawing/2014/main" id="{E38D6BDA-D0BE-4A79-B1D0-5AAA59AF76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t="51364" b="26697"/>
              <a:stretch/>
            </p:blipFill>
            <p:spPr>
              <a:xfrm>
                <a:off x="1271847" y="4221072"/>
                <a:ext cx="6506697" cy="202178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847811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98EFFCE9-FCDC-433B-AC1A-E5DED3D6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17346FFF-355C-462B-879C-83D3005357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73211" b="19495"/>
          <a:stretch/>
        </p:blipFill>
        <p:spPr>
          <a:xfrm>
            <a:off x="584680" y="356178"/>
            <a:ext cx="7719733" cy="805816"/>
          </a:xfrm>
          <a:prstGeom prst="rect">
            <a:avLst/>
          </a:prstGeom>
        </p:spPr>
      </p:pic>
      <p:grpSp>
        <p:nvGrpSpPr>
          <p:cNvPr id="18" name="กลุ่ม 17">
            <a:extLst>
              <a:ext uri="{FF2B5EF4-FFF2-40B4-BE49-F238E27FC236}">
                <a16:creationId xmlns:a16="http://schemas.microsoft.com/office/drawing/2014/main" id="{4F624C2C-0465-4D24-A755-41F7FC75D56F}"/>
              </a:ext>
            </a:extLst>
          </p:cNvPr>
          <p:cNvGrpSpPr/>
          <p:nvPr/>
        </p:nvGrpSpPr>
        <p:grpSpPr>
          <a:xfrm>
            <a:off x="303647" y="1106059"/>
            <a:ext cx="8156843" cy="5668811"/>
            <a:chOff x="303647" y="1106059"/>
            <a:chExt cx="8156843" cy="5668811"/>
          </a:xfrm>
        </p:grpSpPr>
        <p:grpSp>
          <p:nvGrpSpPr>
            <p:cNvPr id="17" name="กลุ่ม 16">
              <a:extLst>
                <a:ext uri="{FF2B5EF4-FFF2-40B4-BE49-F238E27FC236}">
                  <a16:creationId xmlns:a16="http://schemas.microsoft.com/office/drawing/2014/main" id="{20C2982D-B9F8-49AE-9685-3142D17F0C54}"/>
                </a:ext>
              </a:extLst>
            </p:cNvPr>
            <p:cNvGrpSpPr/>
            <p:nvPr/>
          </p:nvGrpSpPr>
          <p:grpSpPr>
            <a:xfrm>
              <a:off x="303647" y="3166242"/>
              <a:ext cx="3252337" cy="3608628"/>
              <a:chOff x="270395" y="3249372"/>
              <a:chExt cx="3252337" cy="3608628"/>
            </a:xfrm>
          </p:grpSpPr>
          <p:pic>
            <p:nvPicPr>
              <p:cNvPr id="16" name="รูปภาพ 15">
                <a:extLst>
                  <a:ext uri="{FF2B5EF4-FFF2-40B4-BE49-F238E27FC236}">
                    <a16:creationId xmlns:a16="http://schemas.microsoft.com/office/drawing/2014/main" id="{9FD00386-DA4A-4FF3-A31F-AD89EFB53B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93" t="11043" r="19388" b="12694"/>
              <a:stretch/>
            </p:blipFill>
            <p:spPr>
              <a:xfrm>
                <a:off x="270395" y="3249372"/>
                <a:ext cx="3252337" cy="3608628"/>
              </a:xfrm>
              <a:prstGeom prst="rect">
                <a:avLst/>
              </a:prstGeom>
            </p:spPr>
          </p:pic>
          <p:sp>
            <p:nvSpPr>
              <p:cNvPr id="13" name="กล่องข้อความ 12">
                <a:extLst>
                  <a:ext uri="{FF2B5EF4-FFF2-40B4-BE49-F238E27FC236}">
                    <a16:creationId xmlns:a16="http://schemas.microsoft.com/office/drawing/2014/main" id="{882AC820-83CD-42B3-9FBE-48F924F8DA4C}"/>
                  </a:ext>
                </a:extLst>
              </p:cNvPr>
              <p:cNvSpPr txBox="1"/>
              <p:nvPr/>
            </p:nvSpPr>
            <p:spPr>
              <a:xfrm>
                <a:off x="817596" y="3798221"/>
                <a:ext cx="2630926" cy="2677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ผลลัพธ์ของโปรแกรม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Enter N: 5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1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2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3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5</a:t>
                </a:r>
              </a:p>
            </p:txBody>
          </p:sp>
        </p:grpSp>
        <p:grpSp>
          <p:nvGrpSpPr>
            <p:cNvPr id="8" name="กลุ่ม 7">
              <a:extLst>
                <a:ext uri="{FF2B5EF4-FFF2-40B4-BE49-F238E27FC236}">
                  <a16:creationId xmlns:a16="http://schemas.microsoft.com/office/drawing/2014/main" id="{95847399-7A32-4D60-879B-45F95062DE28}"/>
                </a:ext>
              </a:extLst>
            </p:cNvPr>
            <p:cNvGrpSpPr/>
            <p:nvPr/>
          </p:nvGrpSpPr>
          <p:grpSpPr>
            <a:xfrm>
              <a:off x="3489481" y="1106059"/>
              <a:ext cx="4971009" cy="5412855"/>
              <a:chOff x="3364172" y="1097326"/>
              <a:chExt cx="4768658" cy="5273838"/>
            </a:xfrm>
          </p:grpSpPr>
          <p:pic>
            <p:nvPicPr>
              <p:cNvPr id="6" name="รูปภาพ 5">
                <a:extLst>
                  <a:ext uri="{FF2B5EF4-FFF2-40B4-BE49-F238E27FC236}">
                    <a16:creationId xmlns:a16="http://schemas.microsoft.com/office/drawing/2014/main" id="{F6E2C543-BEC0-4481-96F1-DF4D1D2673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83602" b="350"/>
              <a:stretch/>
            </p:blipFill>
            <p:spPr>
              <a:xfrm>
                <a:off x="3367348" y="1097326"/>
                <a:ext cx="4765482" cy="1083899"/>
              </a:xfrm>
              <a:prstGeom prst="rect">
                <a:avLst/>
              </a:prstGeom>
            </p:spPr>
          </p:pic>
          <p:pic>
            <p:nvPicPr>
              <p:cNvPr id="7" name="รูปภาพ 6">
                <a:extLst>
                  <a:ext uri="{FF2B5EF4-FFF2-40B4-BE49-F238E27FC236}">
                    <a16:creationId xmlns:a16="http://schemas.microsoft.com/office/drawing/2014/main" id="{7F127604-28ED-40B1-A92C-1643433814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532" b="24678"/>
              <a:stretch/>
            </p:blipFill>
            <p:spPr>
              <a:xfrm>
                <a:off x="3364172" y="2181225"/>
                <a:ext cx="4768657" cy="4189939"/>
              </a:xfrm>
              <a:prstGeom prst="rect">
                <a:avLst/>
              </a:prstGeom>
            </p:spPr>
          </p:pic>
        </p:grpSp>
      </p:grpSp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5AA0CFBC-988B-4CAF-AE43-C63A74247932}"/>
              </a:ext>
            </a:extLst>
          </p:cNvPr>
          <p:cNvGrpSpPr/>
          <p:nvPr/>
        </p:nvGrpSpPr>
        <p:grpSpPr>
          <a:xfrm>
            <a:off x="334190" y="1274489"/>
            <a:ext cx="3073373" cy="1978973"/>
            <a:chOff x="334190" y="1140243"/>
            <a:chExt cx="3073373" cy="1978973"/>
          </a:xfrm>
        </p:grpSpPr>
        <p:sp>
          <p:nvSpPr>
            <p:cNvPr id="14" name="เมฆ 13">
              <a:extLst>
                <a:ext uri="{FF2B5EF4-FFF2-40B4-BE49-F238E27FC236}">
                  <a16:creationId xmlns:a16="http://schemas.microsoft.com/office/drawing/2014/main" id="{ECB22D51-F18D-4D93-8237-F3C61258AE5F}"/>
                </a:ext>
              </a:extLst>
            </p:cNvPr>
            <p:cNvSpPr/>
            <p:nvPr/>
          </p:nvSpPr>
          <p:spPr>
            <a:xfrm>
              <a:off x="334190" y="1140243"/>
              <a:ext cx="3073373" cy="1978973"/>
            </a:xfrm>
            <a:prstGeom prst="cloud">
              <a:avLst/>
            </a:prstGeom>
            <a:solidFill>
              <a:schemeClr val="bg1"/>
            </a:solidFill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62DFD4F2-C777-4A1B-8743-55CC798B467B}"/>
                </a:ext>
              </a:extLst>
            </p:cNvPr>
            <p:cNvSpPr txBox="1"/>
            <p:nvPr/>
          </p:nvSpPr>
          <p:spPr>
            <a:xfrm>
              <a:off x="536392" y="1458792"/>
              <a:ext cx="2599913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  ตัวอย่างที่ 1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จงเขียนโปรแกรมเพื่อพิมพ์ค่าตั้งแต่ 1 ถึง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โดยรับค่า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จากผู้ใช้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0177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98EFFCE9-FCDC-433B-AC1A-E5DED3D6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9" name="กลุ่ม 8">
            <a:extLst>
              <a:ext uri="{FF2B5EF4-FFF2-40B4-BE49-F238E27FC236}">
                <a16:creationId xmlns:a16="http://schemas.microsoft.com/office/drawing/2014/main" id="{FA365F05-9458-4239-8EE1-6D546E8115F0}"/>
              </a:ext>
            </a:extLst>
          </p:cNvPr>
          <p:cNvGrpSpPr/>
          <p:nvPr/>
        </p:nvGrpSpPr>
        <p:grpSpPr>
          <a:xfrm>
            <a:off x="931959" y="349011"/>
            <a:ext cx="7299178" cy="843463"/>
            <a:chOff x="857145" y="349011"/>
            <a:chExt cx="7299178" cy="843463"/>
          </a:xfrm>
        </p:grpSpPr>
        <p:sp>
          <p:nvSpPr>
            <p:cNvPr id="8" name="สี่เหลี่ยมผืนผ้า: มุมมน 7">
              <a:extLst>
                <a:ext uri="{FF2B5EF4-FFF2-40B4-BE49-F238E27FC236}">
                  <a16:creationId xmlns:a16="http://schemas.microsoft.com/office/drawing/2014/main" id="{0CC8B91B-1ED9-47B8-929F-8E82D8173E9F}"/>
                </a:ext>
              </a:extLst>
            </p:cNvPr>
            <p:cNvSpPr/>
            <p:nvPr/>
          </p:nvSpPr>
          <p:spPr>
            <a:xfrm>
              <a:off x="857145" y="349011"/>
              <a:ext cx="7299178" cy="80581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00B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กล่องข้อความ 5">
              <a:extLst>
                <a:ext uri="{FF2B5EF4-FFF2-40B4-BE49-F238E27FC236}">
                  <a16:creationId xmlns:a16="http://schemas.microsoft.com/office/drawing/2014/main" id="{1219230C-A2D1-4D0A-8BD6-829CAE8AE7A1}"/>
                </a:ext>
              </a:extLst>
            </p:cNvPr>
            <p:cNvSpPr txBox="1"/>
            <p:nvPr/>
          </p:nvSpPr>
          <p:spPr>
            <a:xfrm>
              <a:off x="909476" y="361477"/>
              <a:ext cx="7142170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2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เราสามารถเขียนโปรแกรมเพื่อคำนวณหาผลรวมทั้งแต่ 1 ถึง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ใด ๆ โดยแก้ไขโปรแกรมในตัวอย่างที่ 1 เพียงเล็กน้อยเท่านั้นดังต่อไปนี้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000875BE-5DA9-48F6-B6EF-B6D14F3D797A}"/>
              </a:ext>
            </a:extLst>
          </p:cNvPr>
          <p:cNvGrpSpPr/>
          <p:nvPr/>
        </p:nvGrpSpPr>
        <p:grpSpPr>
          <a:xfrm>
            <a:off x="649326" y="1254866"/>
            <a:ext cx="8336732" cy="5204247"/>
            <a:chOff x="649326" y="1254866"/>
            <a:chExt cx="8336732" cy="5204247"/>
          </a:xfrm>
        </p:grpSpPr>
        <p:pic>
          <p:nvPicPr>
            <p:cNvPr id="7" name="รูปภาพ 6">
              <a:extLst>
                <a:ext uri="{FF2B5EF4-FFF2-40B4-BE49-F238E27FC236}">
                  <a16:creationId xmlns:a16="http://schemas.microsoft.com/office/drawing/2014/main" id="{0084C2B0-8D3A-4B12-89B7-66CC33C26E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0290"/>
            <a:stretch/>
          </p:blipFill>
          <p:spPr>
            <a:xfrm>
              <a:off x="649326" y="1271492"/>
              <a:ext cx="5186207" cy="5187621"/>
            </a:xfrm>
            <a:prstGeom prst="rect">
              <a:avLst/>
            </a:prstGeom>
          </p:spPr>
        </p:pic>
        <p:grpSp>
          <p:nvGrpSpPr>
            <p:cNvPr id="14" name="กลุ่ม 13">
              <a:extLst>
                <a:ext uri="{FF2B5EF4-FFF2-40B4-BE49-F238E27FC236}">
                  <a16:creationId xmlns:a16="http://schemas.microsoft.com/office/drawing/2014/main" id="{BBD19EC7-9856-4DF4-A648-F15748B95908}"/>
                </a:ext>
              </a:extLst>
            </p:cNvPr>
            <p:cNvGrpSpPr/>
            <p:nvPr/>
          </p:nvGrpSpPr>
          <p:grpSpPr>
            <a:xfrm>
              <a:off x="5744094" y="1254866"/>
              <a:ext cx="3241964" cy="4726188"/>
              <a:chOff x="5769033" y="1254866"/>
              <a:chExt cx="3241964" cy="4726188"/>
            </a:xfrm>
          </p:grpSpPr>
          <p:pic>
            <p:nvPicPr>
              <p:cNvPr id="13" name="รูปภาพ 12">
                <a:extLst>
                  <a:ext uri="{FF2B5EF4-FFF2-40B4-BE49-F238E27FC236}">
                    <a16:creationId xmlns:a16="http://schemas.microsoft.com/office/drawing/2014/main" id="{FAB52EDF-ECD7-47BF-91F8-AC8CC7B192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93" t="11043" r="19388" b="12694"/>
              <a:stretch/>
            </p:blipFill>
            <p:spPr>
              <a:xfrm>
                <a:off x="5769033" y="1254866"/>
                <a:ext cx="3241964" cy="4726188"/>
              </a:xfrm>
              <a:prstGeom prst="rect">
                <a:avLst/>
              </a:prstGeom>
            </p:spPr>
          </p:pic>
          <p:sp>
            <p:nvSpPr>
              <p:cNvPr id="11" name="กล่องข้อความ 10">
                <a:extLst>
                  <a:ext uri="{FF2B5EF4-FFF2-40B4-BE49-F238E27FC236}">
                    <a16:creationId xmlns:a16="http://schemas.microsoft.com/office/drawing/2014/main" id="{FB7F73FF-2883-4C13-A132-82D0D138EE7B}"/>
                  </a:ext>
                </a:extLst>
              </p:cNvPr>
              <p:cNvSpPr txBox="1"/>
              <p:nvPr/>
            </p:nvSpPr>
            <p:spPr>
              <a:xfrm>
                <a:off x="6286007" y="1983892"/>
                <a:ext cx="2319252" cy="34778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2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th-TH" sz="22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ผลลัพธ์ของโปรแกรม </a:t>
                </a:r>
                <a:r>
                  <a:rPr lang="th-TH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บวกเลข 1 ถึง 4 แล้วหาผลบวกไว้ในตัวแปร </a:t>
                </a:r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sum </a:t>
                </a:r>
                <a:r>
                  <a:rPr lang="th-TH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ผลบวก คือ 10</a:t>
                </a:r>
              </a:p>
              <a:p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Enter N: 4</a:t>
                </a:r>
              </a:p>
              <a:p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1</a:t>
                </a:r>
              </a:p>
              <a:p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2</a:t>
                </a:r>
              </a:p>
              <a:p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3</a:t>
                </a:r>
              </a:p>
              <a:p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</a:t>
                </a:r>
              </a:p>
              <a:p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Sum from 1 to 4 = 10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417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98EFFCE9-FCDC-433B-AC1A-E5DED3D6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3" name="กลุ่ม 2">
            <a:extLst>
              <a:ext uri="{FF2B5EF4-FFF2-40B4-BE49-F238E27FC236}">
                <a16:creationId xmlns:a16="http://schemas.microsoft.com/office/drawing/2014/main" id="{E89C750F-4916-447D-8386-671C1C40E3D4}"/>
              </a:ext>
            </a:extLst>
          </p:cNvPr>
          <p:cNvGrpSpPr/>
          <p:nvPr/>
        </p:nvGrpSpPr>
        <p:grpSpPr>
          <a:xfrm>
            <a:off x="1039090" y="1043890"/>
            <a:ext cx="7065819" cy="869799"/>
            <a:chOff x="1022465" y="490330"/>
            <a:chExt cx="7065819" cy="869799"/>
          </a:xfrm>
        </p:grpSpPr>
        <p:sp>
          <p:nvSpPr>
            <p:cNvPr id="6" name="สี่เหลี่ยมผืนผ้า: มุมมน 5">
              <a:extLst>
                <a:ext uri="{FF2B5EF4-FFF2-40B4-BE49-F238E27FC236}">
                  <a16:creationId xmlns:a16="http://schemas.microsoft.com/office/drawing/2014/main" id="{50214A32-7AF1-48B5-8BC2-12D9551370DD}"/>
                </a:ext>
              </a:extLst>
            </p:cNvPr>
            <p:cNvSpPr/>
            <p:nvPr/>
          </p:nvSpPr>
          <p:spPr>
            <a:xfrm>
              <a:off x="1022465" y="490330"/>
              <a:ext cx="7065819" cy="80581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00B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A5A40C89-A0CA-43CA-8C40-226307D776F5}"/>
                </a:ext>
              </a:extLst>
            </p:cNvPr>
            <p:cNvSpPr txBox="1"/>
            <p:nvPr/>
          </p:nvSpPr>
          <p:spPr>
            <a:xfrm>
              <a:off x="1136380" y="529132"/>
              <a:ext cx="6871239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ตัวอย่างที่ 3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จงเขียนโปรแกรมเพื่อวนรับตัวเลขจากผู้ใช้จนกว่าผู้ใช้จะป้อนค่าติดลบจึงจบการทำงาน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3F5CB256-B48C-4B0B-960B-00AFDE859680}"/>
              </a:ext>
            </a:extLst>
          </p:cNvPr>
          <p:cNvGrpSpPr/>
          <p:nvPr/>
        </p:nvGrpSpPr>
        <p:grpSpPr>
          <a:xfrm>
            <a:off x="505723" y="2038789"/>
            <a:ext cx="8590035" cy="3416887"/>
            <a:chOff x="505723" y="2047102"/>
            <a:chExt cx="8590035" cy="3416887"/>
          </a:xfrm>
        </p:grpSpPr>
        <p:pic>
          <p:nvPicPr>
            <p:cNvPr id="7" name="รูปภาพ 6">
              <a:extLst>
                <a:ext uri="{FF2B5EF4-FFF2-40B4-BE49-F238E27FC236}">
                  <a16:creationId xmlns:a16="http://schemas.microsoft.com/office/drawing/2014/main" id="{F4047D69-3250-4647-AB0F-3EB42CAC53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4159" b="1"/>
            <a:stretch/>
          </p:blipFill>
          <p:spPr>
            <a:xfrm>
              <a:off x="505723" y="2313928"/>
              <a:ext cx="5962318" cy="3033683"/>
            </a:xfrm>
            <a:prstGeom prst="rect">
              <a:avLst/>
            </a:prstGeom>
          </p:spPr>
        </p:pic>
        <p:grpSp>
          <p:nvGrpSpPr>
            <p:cNvPr id="14" name="กลุ่ม 13">
              <a:extLst>
                <a:ext uri="{FF2B5EF4-FFF2-40B4-BE49-F238E27FC236}">
                  <a16:creationId xmlns:a16="http://schemas.microsoft.com/office/drawing/2014/main" id="{3CA79E55-AFBF-4266-B7A0-B37838FBC1F6}"/>
                </a:ext>
              </a:extLst>
            </p:cNvPr>
            <p:cNvGrpSpPr/>
            <p:nvPr/>
          </p:nvGrpSpPr>
          <p:grpSpPr>
            <a:xfrm>
              <a:off x="6361611" y="2047102"/>
              <a:ext cx="2734147" cy="3416887"/>
              <a:chOff x="6434789" y="1947350"/>
              <a:chExt cx="2734147" cy="3416887"/>
            </a:xfrm>
          </p:grpSpPr>
          <p:pic>
            <p:nvPicPr>
              <p:cNvPr id="13" name="รูปภาพ 12">
                <a:extLst>
                  <a:ext uri="{FF2B5EF4-FFF2-40B4-BE49-F238E27FC236}">
                    <a16:creationId xmlns:a16="http://schemas.microsoft.com/office/drawing/2014/main" id="{CFBD0EF3-DAFA-453D-A1F0-F994E23F85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93" t="11043" r="19388" b="12694"/>
              <a:stretch/>
            </p:blipFill>
            <p:spPr>
              <a:xfrm>
                <a:off x="6434789" y="1947350"/>
                <a:ext cx="2734147" cy="3416887"/>
              </a:xfrm>
              <a:prstGeom prst="rect">
                <a:avLst/>
              </a:prstGeom>
            </p:spPr>
          </p:pic>
          <p:sp>
            <p:nvSpPr>
              <p:cNvPr id="9" name="กล่องข้อความ 8">
                <a:extLst>
                  <a:ext uri="{FF2B5EF4-FFF2-40B4-BE49-F238E27FC236}">
                    <a16:creationId xmlns:a16="http://schemas.microsoft.com/office/drawing/2014/main" id="{0ED8DC37-ED58-49F6-9235-346CA6C36982}"/>
                  </a:ext>
                </a:extLst>
              </p:cNvPr>
              <p:cNvSpPr txBox="1"/>
              <p:nvPr/>
            </p:nvSpPr>
            <p:spPr>
              <a:xfrm>
                <a:off x="6865435" y="2624256"/>
                <a:ext cx="2051609" cy="22467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0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ผลลัพธ์ของโปรแกรม</a:t>
                </a:r>
              </a:p>
              <a:p>
                <a:r>
                  <a:rPr lang="en-US" sz="20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input N:</a:t>
                </a:r>
                <a:r>
                  <a:rPr lang="en-US" sz="20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3</a:t>
                </a:r>
              </a:p>
              <a:p>
                <a:r>
                  <a:rPr lang="en-US" sz="20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input N:</a:t>
                </a:r>
                <a:r>
                  <a:rPr lang="en-US" sz="20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2</a:t>
                </a:r>
              </a:p>
              <a:p>
                <a:r>
                  <a:rPr lang="en-US" sz="20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input N: </a:t>
                </a:r>
                <a:r>
                  <a:rPr lang="en-US" sz="20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3000</a:t>
                </a:r>
              </a:p>
              <a:p>
                <a:r>
                  <a:rPr lang="en-US" sz="20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input N: </a:t>
                </a:r>
                <a:r>
                  <a:rPr lang="en-US" sz="20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9999</a:t>
                </a:r>
              </a:p>
              <a:p>
                <a:r>
                  <a:rPr lang="en-US" sz="20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input N: </a:t>
                </a:r>
                <a:r>
                  <a:rPr lang="en-US" sz="20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-50</a:t>
                </a:r>
              </a:p>
              <a:p>
                <a:r>
                  <a:rPr lang="en-US" sz="20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Bye Bye!!!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1305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ธีม7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ธีม7" id="{B37DBACE-3C59-4997-8BE6-7C223365BD2B}" vid="{5BD68955-E5AA-46BC-97A0-0A50B314A1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ธีม7</Template>
  <TotalTime>44</TotalTime>
  <Words>219</Words>
  <Application>Microsoft Office PowerPoint</Application>
  <PresentationFormat>On-screen Show (4:3)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Cordia New</vt:lpstr>
      <vt:lpstr>ธีม7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Song _Fullmoon</dc:creator>
  <cp:lastModifiedBy>Thianchai dejdee</cp:lastModifiedBy>
  <cp:revision>2</cp:revision>
  <dcterms:created xsi:type="dcterms:W3CDTF">2022-01-21T08:02:58Z</dcterms:created>
  <dcterms:modified xsi:type="dcterms:W3CDTF">2025-07-29T03:23:48Z</dcterms:modified>
</cp:coreProperties>
</file>

<file path=docProps/thumbnail.jpeg>
</file>